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perspective val="30"/>
    </c:view3D>
    <c:floor>
      <c:spPr>
        <a:gradFill rotWithShape="1">
          <a:gsLst>
            <a:gs pos="0">
              <a:schemeClr val="accent6">
                <a:tint val="74000"/>
              </a:schemeClr>
            </a:gs>
            <a:gs pos="49000">
              <a:schemeClr val="accent6">
                <a:tint val="96000"/>
                <a:shade val="84000"/>
                <a:satMod val="110000"/>
              </a:schemeClr>
            </a:gs>
            <a:gs pos="49100">
              <a:schemeClr val="accent6">
                <a:shade val="55000"/>
                <a:satMod val="150000"/>
              </a:schemeClr>
            </a:gs>
            <a:gs pos="92000">
              <a:schemeClr val="accent6">
                <a:tint val="98000"/>
                <a:shade val="90000"/>
                <a:satMod val="128000"/>
              </a:schemeClr>
            </a:gs>
            <a:gs pos="100000">
              <a:schemeClr val="accent6"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c:spPr>
    </c:floor>
    <c:sideWall>
      <c:spPr>
        <a:gradFill rotWithShape="1">
          <a:gsLst>
            <a:gs pos="0">
              <a:schemeClr val="accent6">
                <a:tint val="15000"/>
                <a:satMod val="250000"/>
              </a:schemeClr>
            </a:gs>
            <a:gs pos="49000">
              <a:schemeClr val="accent6">
                <a:tint val="50000"/>
                <a:satMod val="200000"/>
              </a:schemeClr>
            </a:gs>
            <a:gs pos="49100">
              <a:schemeClr val="accent6">
                <a:tint val="64000"/>
                <a:satMod val="160000"/>
              </a:schemeClr>
            </a:gs>
            <a:gs pos="92000">
              <a:schemeClr val="accent6">
                <a:tint val="50000"/>
                <a:satMod val="200000"/>
              </a:schemeClr>
            </a:gs>
            <a:gs pos="100000">
              <a:schemeClr val="accent6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6"/>
          </a:solidFill>
          <a:prstDash val="solid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c:spPr>
    </c:sideWall>
    <c:backWall>
      <c:spPr>
        <a:gradFill rotWithShape="1">
          <a:gsLst>
            <a:gs pos="0">
              <a:schemeClr val="accent6">
                <a:tint val="15000"/>
                <a:satMod val="250000"/>
              </a:schemeClr>
            </a:gs>
            <a:gs pos="49000">
              <a:schemeClr val="accent6">
                <a:tint val="50000"/>
                <a:satMod val="200000"/>
              </a:schemeClr>
            </a:gs>
            <a:gs pos="49100">
              <a:schemeClr val="accent6">
                <a:tint val="64000"/>
                <a:satMod val="160000"/>
              </a:schemeClr>
            </a:gs>
            <a:gs pos="92000">
              <a:schemeClr val="accent6">
                <a:tint val="50000"/>
                <a:satMod val="200000"/>
              </a:schemeClr>
            </a:gs>
            <a:gs pos="100000">
              <a:schemeClr val="accent6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6"/>
          </a:solidFill>
          <a:prstDash val="solid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c:spPr>
    </c:backWall>
    <c:plotArea>
      <c:layout>
        <c:manualLayout>
          <c:layoutTarget val="inner"/>
          <c:xMode val="edge"/>
          <c:yMode val="edge"/>
          <c:x val="7.2742644011603838E-2"/>
          <c:y val="4.0484764903011131E-2"/>
          <c:w val="0.41936261914629097"/>
          <c:h val="0.8410941770357102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Середня глибина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Дніпро</c:v>
                </c:pt>
                <c:pt idx="1">
                  <c:v>Дністер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Максимальна глибина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Лист1!$A$2:$A$3</c:f>
              <c:strCache>
                <c:ptCount val="2"/>
                <c:pt idx="0">
                  <c:v>Дніпро</c:v>
                </c:pt>
                <c:pt idx="1">
                  <c:v>Дністер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</c:v>
                </c:pt>
                <c:pt idx="1">
                  <c:v>54</c:v>
                </c:pt>
              </c:numCache>
            </c:numRef>
          </c:val>
        </c:ser>
        <c:dLbls/>
        <c:shape val="box"/>
        <c:axId val="63915136"/>
        <c:axId val="63916672"/>
        <c:axId val="36599552"/>
      </c:bar3DChart>
      <c:catAx>
        <c:axId val="63915136"/>
        <c:scaling>
          <c:orientation val="minMax"/>
        </c:scaling>
        <c:axPos val="b"/>
        <c:tickLblPos val="nextTo"/>
        <c:crossAx val="63916672"/>
        <c:crosses val="autoZero"/>
        <c:auto val="1"/>
        <c:lblAlgn val="ctr"/>
        <c:lblOffset val="100"/>
      </c:catAx>
      <c:valAx>
        <c:axId val="63916672"/>
        <c:scaling>
          <c:orientation val="minMax"/>
        </c:scaling>
        <c:axPos val="l"/>
        <c:majorGridlines/>
        <c:numFmt formatCode="General" sourceLinked="1"/>
        <c:tickLblPos val="nextTo"/>
        <c:crossAx val="63915136"/>
        <c:crosses val="autoZero"/>
        <c:crossBetween val="between"/>
      </c:valAx>
      <c:serAx>
        <c:axId val="36599552"/>
        <c:scaling>
          <c:orientation val="minMax"/>
        </c:scaling>
        <c:axPos val="b"/>
        <c:tickLblPos val="nextTo"/>
        <c:crossAx val="63916672"/>
        <c:crosses val="autoZero"/>
      </c:serAx>
    </c:plotArea>
    <c:legend>
      <c:legendPos val="r"/>
      <c:layout>
        <c:manualLayout>
          <c:xMode val="edge"/>
          <c:yMode val="edge"/>
          <c:x val="0.68915789473684219"/>
          <c:y val="5.0915500600622554E-2"/>
          <c:w val="0.2950526315789474"/>
          <c:h val="0.248316461844272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Довжина</c:v>
                </c:pt>
              </c:strCache>
            </c:strRef>
          </c:tx>
          <c:explosion val="25"/>
          <c:dPt>
            <c:idx val="0"/>
          </c:dPt>
          <c:dPt>
            <c:idx val="1"/>
          </c:dPt>
          <c:cat>
            <c:strRef>
              <c:f>Лист1!$A$2:$A$3</c:f>
              <c:strCache>
                <c:ptCount val="2"/>
                <c:pt idx="0">
                  <c:v>Дніпро</c:v>
                </c:pt>
                <c:pt idx="1">
                  <c:v>Дністер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2285</c:v>
                </c:pt>
                <c:pt idx="1">
                  <c:v>1362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0%BE%D0%B4%D0%BE%D1%81%D1%85%D0%BE%D0%B2%D0%B8%D1%89%D0%B5" TargetMode="External"/><Relationship Id="rId3" Type="http://schemas.openxmlformats.org/officeDocument/2006/relationships/hyperlink" Target="http://uk.wikipedia.org/wiki/%D0%9C%D1%96%D0%B6%D0%BD%D0%B0%D1%80%D0%BE%D0%B4%D0%BD%D0%B0_%D1%80%D1%96%D0%BA%D0%B0" TargetMode="External"/><Relationship Id="rId7" Type="http://schemas.openxmlformats.org/officeDocument/2006/relationships/hyperlink" Target="http://uk.wikipedia.org/wiki/%D0%9D%D0%B0%D0%B9%D0%B4%D0%BE%D0%B2%D1%88%D1%96_%D1%80%D1%96%D1%87%D0%BA%D0%B8_%D0%A3%D0%BA%D1%80%D0%B0%D1%97%D0%BD%D0%B8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uk.wikipedia.org/wiki/%D0%9F%D0%BB%D0%BE%D1%89%D0%B0_%D0%B1%D0%B0%D1%81%D0%B5%D0%B9%D0%BD%D1%83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94%D1%83%D0%BD%D0%B0%D0%B9" TargetMode="External"/><Relationship Id="rId11" Type="http://schemas.openxmlformats.org/officeDocument/2006/relationships/hyperlink" Target="http://uk.wikipedia.org/wiki/%D0%9A%D0%BC%C2%B2" TargetMode="External"/><Relationship Id="rId5" Type="http://schemas.openxmlformats.org/officeDocument/2006/relationships/hyperlink" Target="http://uk.wikipedia.org/wiki/%D0%92%D0%BE%D0%BB%D0%B3%D0%B0" TargetMode="External"/><Relationship Id="rId10" Type="http://schemas.openxmlformats.org/officeDocument/2006/relationships/hyperlink" Target="http://uk.wikipedia.org/wiki/%D0%94%D0%BD%D1%96%D0%BF%D1%80%D0%BE" TargetMode="External"/><Relationship Id="rId4" Type="http://schemas.openxmlformats.org/officeDocument/2006/relationships/hyperlink" Target="http://uk.wikipedia.org/wiki/%D0%84%D0%B2%D1%80%D0%BE%D0%BF%D0%B0" TargetMode="External"/><Relationship Id="rId9" Type="http://schemas.openxmlformats.org/officeDocument/2006/relationships/hyperlink" Target="http://uk.wikipedia.org/wiki/%D0%A4%D0%B0%D1%80%D0%B2%D0%B0%D1%82%D0%B5%D1%8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7%D0%BE%D1%80%D0%BD%D0%B5_%D0%BC%D0%BE%D1%80%D0%B5" TargetMode="External"/><Relationship Id="rId13" Type="http://schemas.openxmlformats.org/officeDocument/2006/relationships/hyperlink" Target="http://uk.wikipedia.org/wiki/%D0%84%D0%B2%D1%80%D0%BE%D0%BF%D0%B0" TargetMode="External"/><Relationship Id="rId3" Type="http://schemas.openxmlformats.org/officeDocument/2006/relationships/hyperlink" Target="http://uk.wikipedia.org/wiki/%D0%93%D1%80%D0%B5%D1%86%D1%8C%D0%BA%D0%B0_%D0%BC%D0%BE%D0%B2%D0%B0" TargetMode="External"/><Relationship Id="rId7" Type="http://schemas.openxmlformats.org/officeDocument/2006/relationships/hyperlink" Target="http://uk.wikipedia.org/wiki/%D0%9C%D0%BE%D0%BB%D0%B4%D0%BE%D0%B2%D0%B0" TargetMode="External"/><Relationship Id="rId12" Type="http://schemas.openxmlformats.org/officeDocument/2006/relationships/hyperlink" Target="http://uk.wikipedia.org/wiki/%D0%9F%D1%96%D0%B2%D0%B4%D0%B5%D0%BD%D0%BD%D0%B8%D0%B9_%D0%91%D1%83%D0%B3" TargetMode="External"/><Relationship Id="rId2" Type="http://schemas.openxmlformats.org/officeDocument/2006/relationships/hyperlink" Target="http://uk.wikipedia.org/wiki/%D0%A0%D1%83%D0%BC%D1%83%D0%BD%D1%81%D1%8C%D0%BA%D0%B0_%D0%BC%D0%BE%D0%B2%D0%B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%D0%A3%D0%BA%D1%80%D0%B0%D1%97%D0%BD%D0%B0" TargetMode="External"/><Relationship Id="rId11" Type="http://schemas.openxmlformats.org/officeDocument/2006/relationships/hyperlink" Target="http://uk.wikipedia.org/wiki/%D0%94%D0%BD%D1%96%D0%BF%D1%80%D0%BE" TargetMode="External"/><Relationship Id="rId5" Type="http://schemas.openxmlformats.org/officeDocument/2006/relationships/hyperlink" Target="http://uk.wikipedia.org/wiki/%D0%A0%D1%96%D1%87%D0%BA%D0%B0" TargetMode="External"/><Relationship Id="rId10" Type="http://schemas.openxmlformats.org/officeDocument/2006/relationships/hyperlink" Target="http://uk.wikipedia.org/wiki/%D0%9D%D0%B0%D0%B9%D0%B4%D0%BE%D0%B2%D1%88%D1%96_%D1%80%D1%96%D1%87%D0%BA%D0%B8_%D0%A3%D0%BA%D1%80%D0%B0%D1%97%D0%BD%D0%B8" TargetMode="External"/><Relationship Id="rId4" Type="http://schemas.openxmlformats.org/officeDocument/2006/relationships/hyperlink" Target="http://uk.wikipedia.org/wiki/%D0%9B%D0%B0%D1%82%D0%B8%D0%BD%D1%81%D1%8C%D0%BA%D0%B0_%D0%BC%D0%BE%D0%B2%D0%B0" TargetMode="External"/><Relationship Id="rId9" Type="http://schemas.openxmlformats.org/officeDocument/2006/relationships/hyperlink" Target="http://uk.wikipedia.org/wiki/%D0%94%D0%BD%D1%96%D1%81%D1%82%D1%80%D0%BE%D0%B2%D1%81%D1%8C%D0%BA%D0%B8%D0%B9_%D0%BB%D0%B8%D0%BC%D0%B0%D0%BD" TargetMode="External"/><Relationship Id="rId1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543800" cy="1800200"/>
          </a:xfrm>
        </p:spPr>
        <p:txBody>
          <a:bodyPr/>
          <a:lstStyle/>
          <a:p>
            <a:r>
              <a:rPr lang="uk-UA" dirty="0" smtClean="0"/>
              <a:t>Презентація на тему: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«Дніпро і Дністер»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797152"/>
            <a:ext cx="3312368" cy="1080120"/>
          </a:xfrm>
        </p:spPr>
        <p:txBody>
          <a:bodyPr/>
          <a:lstStyle/>
          <a:p>
            <a:r>
              <a:rPr lang="uk-UA" dirty="0" err="1" smtClean="0"/>
              <a:t>Боїло</a:t>
            </a:r>
            <a:r>
              <a:rPr lang="uk-UA" dirty="0" smtClean="0"/>
              <a:t> Неоніли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81123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84584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Дніпро</a:t>
            </a:r>
            <a:endParaRPr lang="uk-UA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2492896"/>
            <a:ext cx="3816424" cy="271097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Дніпро - третя 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за довжиною й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2" tooltip="Площа басейну"/>
              </a:rPr>
              <a:t>площею </a:t>
            </a:r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2" tooltip="Площа басейну"/>
              </a:rPr>
              <a:t>басейну</a:t>
            </a:r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  </a:t>
            </a:r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3" tooltip="Міжнародна ріка"/>
              </a:rPr>
              <a:t>ріка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4" tooltip="Європа"/>
              </a:rPr>
              <a:t>Європи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 (після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5" tooltip="Волга"/>
              </a:rPr>
              <a:t>Волги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 й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6" tooltip="Дунай"/>
              </a:rPr>
              <a:t>Дунаю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),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7" tooltip="Найдовші річки України"/>
              </a:rPr>
              <a:t>найдовша ріка України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Довжина Дніпра в природному стані становила 2 285 км, тепер (після побудови каскаду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8" tooltip="Водосховище"/>
              </a:rPr>
              <a:t>водосховищ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коли в багатьох місцях випрямили 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  <a:hlinkClick r:id="rId9" tooltip="Фарватер"/>
              </a:rPr>
              <a:t>фарватер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) — 2 201 км; в межах України — 981 км</a:t>
            </a:r>
            <a:r>
              <a:rPr lang="uk-UA" baseline="30000" dirty="0">
                <a:solidFill>
                  <a:schemeClr val="bg2">
                    <a:lumMod val="20000"/>
                    <a:lumOff val="80000"/>
                  </a:schemeClr>
                </a:solidFill>
                <a:hlinkClick r:id="rId10"/>
              </a:rPr>
              <a:t>[4][5][1]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. Площа басейну — 504 тис. </a:t>
            </a:r>
            <a:r>
              <a:rPr lang="uk-UA" dirty="0" err="1">
                <a:solidFill>
                  <a:schemeClr val="bg2">
                    <a:lumMod val="20000"/>
                    <a:lumOff val="80000"/>
                  </a:schemeClr>
                </a:solidFill>
                <a:hlinkClick r:id="rId11" tooltip="Км²"/>
              </a:rPr>
              <a:t>км²</a:t>
            </a:r>
            <a:r>
              <a:rPr lang="uk-UA" dirty="0">
                <a:solidFill>
                  <a:schemeClr val="bg2">
                    <a:lumMod val="20000"/>
                    <a:lumOff val="80000"/>
                  </a:schemeClr>
                </a:solidFill>
              </a:rPr>
              <a:t>, з них в межах України — 291,4 тис. </a:t>
            </a:r>
            <a:r>
              <a:rPr lang="uk-UA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км²</a:t>
            </a:r>
            <a:endParaRPr lang="uk-UA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Місце для зображення 7"/>
          <p:cNvPicPr>
            <a:picLocks noGrp="1" noChangeAspect="1"/>
          </p:cNvPicPr>
          <p:nvPr>
            <p:ph type="pic" idx="1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588" r="125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14970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91784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Дністер</a:t>
            </a:r>
            <a:endParaRPr lang="uk-UA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2204864"/>
            <a:ext cx="3598026" cy="2999010"/>
          </a:xfrm>
        </p:spPr>
        <p:txBody>
          <a:bodyPr>
            <a:normAutofit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Дністе́р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2" tooltip="Румунська мова"/>
              </a:rPr>
              <a:t>рум.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Nistru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антична назва —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3" tooltip="Грецька мова"/>
              </a:rPr>
              <a:t>грец.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Τύρας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4" tooltip="Латинська мова"/>
              </a:rPr>
              <a:t>лат.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Tyras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 —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5" tooltip="Річка"/>
              </a:rPr>
              <a:t>річка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на південному заході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6" tooltip="Україна"/>
              </a:rPr>
              <a:t>України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та в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7" tooltip="Молдова"/>
              </a:rPr>
              <a:t>Молдові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(частково на кордоні обох країн). При впадінні до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8" tooltip="Чорне море"/>
              </a:rPr>
              <a:t>Чорного моря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утворює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9" tooltip="Дністровський лиман"/>
              </a:rPr>
              <a:t>Дністровський лиман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 Третя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10" tooltip="Найдовші річки України"/>
              </a:rPr>
              <a:t>за довжиною в межах України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(після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11" tooltip="Дніпро"/>
              </a:rPr>
              <a:t>Дніпра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 й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12" tooltip="Південний Буг"/>
              </a:rPr>
              <a:t>Південного Бугу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) та 9-та — в </a:t>
            </a:r>
            <a:r>
              <a:rPr lang="vi-VN" dirty="0">
                <a:latin typeface="Times New Roman" pitchFamily="18" charset="0"/>
                <a:cs typeface="Times New Roman" pitchFamily="18" charset="0"/>
                <a:hlinkClick r:id="rId13" tooltip="Європа"/>
              </a:rPr>
              <a:t>Європі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Місце для зображення 4"/>
          <p:cNvPicPr>
            <a:picLocks noGrp="1" noChangeAspect="1"/>
          </p:cNvPicPr>
          <p:nvPr>
            <p:ph type="pic" idx="1"/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86" r="124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6780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Різниця між глибинами річок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156344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2929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Різниця між довжинами річок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337899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42692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</TotalTime>
  <Words>24</Words>
  <Application>Microsoft Office PowerPoint</Application>
  <PresentationFormat>Екран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Изящная</vt:lpstr>
      <vt:lpstr>Презентація на тему: «Дніпро і Дністер»</vt:lpstr>
      <vt:lpstr>Дніпро</vt:lpstr>
      <vt:lpstr>Дністер</vt:lpstr>
      <vt:lpstr>Різниця між глибинами річок</vt:lpstr>
      <vt:lpstr>Різниця між довжинами річок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Дніпро і Дністер</dc:title>
  <dc:creator>Вікторія</dc:creator>
  <cp:lastModifiedBy>school</cp:lastModifiedBy>
  <cp:revision>7</cp:revision>
  <dcterms:created xsi:type="dcterms:W3CDTF">2014-11-29T22:19:47Z</dcterms:created>
  <dcterms:modified xsi:type="dcterms:W3CDTF">2014-12-03T14:30:28Z</dcterms:modified>
</cp:coreProperties>
</file>